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31"/>
  </p:notesMasterIdLst>
  <p:handoutMasterIdLst>
    <p:handoutMasterId r:id="rId32"/>
  </p:handoutMasterIdLst>
  <p:sldIdLst>
    <p:sldId id="985" r:id="rId2"/>
    <p:sldId id="987" r:id="rId3"/>
    <p:sldId id="986" r:id="rId4"/>
    <p:sldId id="862" r:id="rId5"/>
    <p:sldId id="864" r:id="rId6"/>
    <p:sldId id="865" r:id="rId7"/>
    <p:sldId id="886" r:id="rId8"/>
    <p:sldId id="887" r:id="rId9"/>
    <p:sldId id="888" r:id="rId10"/>
    <p:sldId id="889" r:id="rId11"/>
    <p:sldId id="890" r:id="rId12"/>
    <p:sldId id="891" r:id="rId13"/>
    <p:sldId id="892" r:id="rId14"/>
    <p:sldId id="870" r:id="rId15"/>
    <p:sldId id="871" r:id="rId16"/>
    <p:sldId id="872" r:id="rId17"/>
    <p:sldId id="873" r:id="rId18"/>
    <p:sldId id="874" r:id="rId19"/>
    <p:sldId id="893" r:id="rId20"/>
    <p:sldId id="972" r:id="rId21"/>
    <p:sldId id="973" r:id="rId22"/>
    <p:sldId id="974" r:id="rId23"/>
    <p:sldId id="975" r:id="rId24"/>
    <p:sldId id="976" r:id="rId25"/>
    <p:sldId id="978" r:id="rId26"/>
    <p:sldId id="984" r:id="rId27"/>
    <p:sldId id="876" r:id="rId28"/>
    <p:sldId id="877" r:id="rId29"/>
    <p:sldId id="878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99FF"/>
    <a:srgbClr val="FFFFCC"/>
    <a:srgbClr val="FFFFD5"/>
    <a:srgbClr val="66CCFF"/>
    <a:srgbClr val="FF3300"/>
    <a:srgbClr val="FF0066"/>
    <a:srgbClr val="5F5F5F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98" autoAdjust="0"/>
    <p:restoredTop sz="86386" autoAdjust="0"/>
  </p:normalViewPr>
  <p:slideViewPr>
    <p:cSldViewPr>
      <p:cViewPr varScale="1">
        <p:scale>
          <a:sx n="129" d="100"/>
          <a:sy n="129" d="100"/>
        </p:scale>
        <p:origin x="80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3738"/>
            <a:ext cx="4529138" cy="3397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21175"/>
            <a:ext cx="5029200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Bookman"/>
              <a:ea typeface="Osaka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FF5AC3-0825-464F-8226-E04F22636F6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4519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8381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7365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57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9/2/2024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0997-23C2-4D7D-A607-3241F65047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980728"/>
            <a:ext cx="8839200" cy="838200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zh-CN" altLang="en-US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圣经阐述：如何解释和应用圣经</a:t>
            </a:r>
            <a:r>
              <a:rPr lang="en-US" altLang="zh-CN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- 9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5085184"/>
            <a:ext cx="8001000" cy="914333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Pastor Iho Tree (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谊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厚牧师</a:t>
            </a:r>
            <a:r>
              <a:rPr lang="en-US" altLang="zh-TW" sz="2800" dirty="0">
                <a:ea typeface="PMingLiU" pitchFamily="18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9-8-2024</a:t>
            </a:r>
          </a:p>
        </p:txBody>
      </p:sp>
    </p:spTree>
    <p:extLst>
      <p:ext uri="{BB962C8B-B14F-4D97-AF65-F5344CB8AC3E}">
        <p14:creationId xmlns:p14="http://schemas.microsoft.com/office/powerpoint/2010/main" val="267730643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618" y="1052736"/>
            <a:ext cx="8640764" cy="5130552"/>
          </a:xfrm>
        </p:spPr>
        <p:txBody>
          <a:bodyPr lIns="92075" tIns="46038" rIns="92075" bIns="46038"/>
          <a:lstStyle/>
          <a:p>
            <a:pPr marL="571500" indent="-514350" algn="l" eaLnBrk="1" hangingPunct="1">
              <a:lnSpc>
                <a:spcPts val="3200"/>
              </a:lnSpc>
              <a:buFont typeface="+mj-lt"/>
              <a:buAutoNum type="arabicPeriod" startAt="3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正确的解释和应用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3200"/>
              </a:lnSpc>
            </a:pP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13:12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因为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凡是有的，还要给他，他就充足有馀；凡是没有的，就连他有甚麽也要拿去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919163" lvl="1" indent="-457200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这节经文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与经济不平等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zh-TW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贫富悬殊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无关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 </a:t>
            </a:r>
          </a:p>
          <a:p>
            <a:pPr marL="919163" lvl="1" indent="-457200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结合上下文的解释：“有”是指灵里的理解。对于那些拒绝基督的犹太人来说，甚至他们对旧约的理解也会越来越少 。对于那些因信而接受神启示的人，他们将能理解</a:t>
            </a:r>
            <a:r>
              <a:rPr lang="zh-CN" altLang="en-US" sz="2600" dirty="0">
                <a:ea typeface="DFKai-SB" panose="03000509000000000000" pitchFamily="65" charset="-120"/>
              </a:rPr>
              <a:t>的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圣经越来越多。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3200"/>
              </a:lnSpc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正确应用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：拒绝耶稣的教导 （骄傲）会导致灵里的瞎眼（盲目）。</a:t>
            </a:r>
            <a:r>
              <a:rPr lang="zh-CN" altLang="en-US" dirty="0"/>
              <a:t>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因为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律法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旧约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 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的终极就是基督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，使所有信的人都得着义。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罗 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10:4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)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51ADBF2-4113-45F8-AAC9-AD6892457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579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0514" y="1484784"/>
            <a:ext cx="8442972" cy="5009776"/>
          </a:xfrm>
        </p:spPr>
        <p:txBody>
          <a:bodyPr lIns="92075" tIns="46038" rIns="92075" bIns="46038"/>
          <a:lstStyle/>
          <a:p>
            <a:pPr marL="57150" lvl="1" indent="0" eaLnBrk="1" hangingPunct="1">
              <a:buClr>
                <a:schemeClr val="hlink"/>
              </a:buClr>
              <a:buNone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启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3:20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看哪！我站在门外敲门；如果有人听见我的声音就开门的，我要进到他那里去，我要跟他在一起，他也要跟我在一起吃饭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457200" indent="-400050" algn="l" eaLnBrk="1" hangingPunct="1"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不理会上下文的解释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 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这节经文常用于传福音上。不知道有多少次我看到它印在福音小册子上，常常是耶稣敲心门的画面。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根据上下文的解释</a:t>
            </a:r>
            <a:endParaRPr lang="en-US" altLang="zh-TW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这节经文是写给七个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教会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的七封信中的一部分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不是写给福音朋友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！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80486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上下文的经文范围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启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1:20-3:20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A0F04C0-5105-4AA6-A4FE-BA9B6748B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304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88" y="692696"/>
            <a:ext cx="8748268" cy="5976664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Vv. 14-21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写给老底嘉教会 的信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14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“你要写信给在老底嘉教会的使者，说：</a:t>
            </a: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‘那位阿们的，忠信真实的见证人，　神创造万有的根源，这样说：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15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我知道你的行为，你不冷也不热；我巴不得你或冷或热。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16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因为你好象温水，不热也不冷，所以我要把你从我口中吐出去。</a:t>
            </a:r>
            <a:endParaRPr lang="en-US" altLang="zh-CN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17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你说：我是富足的，已经发了财，毫无缺乏。却不知你是困苦的、可怜的、贫穷的、瞎眼的、赤身的。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18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我劝你向我买精炼的金子，使你富足；又买白衣穿上，使你赤身的羞耻不会显露出来；也买眼药膏抹你的眼睛，使你可以看见。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19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凡是我所爱的，我就责备管教；所以你要热心，也要悔改。</a:t>
            </a:r>
            <a:r>
              <a:rPr lang="en-US" altLang="zh-TW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20 </a:t>
            </a:r>
            <a:r>
              <a:rPr lang="zh-CN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看哪！我站在门外敲门；如果有人听见我的声音就开门的，我要进到他那里去，我要跟他在一起，他也要跟我在一起吃饭</a:t>
            </a:r>
            <a:r>
              <a:rPr lang="zh-TW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得胜的，我必定赐他和我一同坐在我的宝座上，正像我得了胜和我父一同坐在他的宝座上一样。</a:t>
            </a:r>
            <a:endParaRPr lang="en-US" sz="2400" dirty="0">
              <a:solidFill>
                <a:srgbClr val="FF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B03262C-0D6A-4EA1-B579-6B9F27E6B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2276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556792"/>
            <a:ext cx="8766744" cy="4515414"/>
          </a:xfrm>
        </p:spPr>
        <p:txBody>
          <a:bodyPr lIns="92075" tIns="46038" rIns="92075" bIns="46038"/>
          <a:lstStyle/>
          <a:p>
            <a:pPr marL="571500" indent="-514350" algn="l" eaLnBrk="1" hangingPunct="1">
              <a:lnSpc>
                <a:spcPts val="3400"/>
              </a:lnSpc>
              <a:buFont typeface="+mj-lt"/>
              <a:buAutoNum type="arabicPeriod" startAt="3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正确的解释和应用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>
              <a:lnSpc>
                <a:spcPts val="3400"/>
              </a:lnSpc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启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 3:20 </a:t>
            </a:r>
            <a:r>
              <a:rPr lang="zh-TW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看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看哪！我站在门外敲门；如果有人听见我的声音就开门的，我要进到他那里去，我要跟他在一起，他也要跟我在一起吃饭</a:t>
            </a:r>
            <a:r>
              <a:rPr lang="zh-TW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zh-TW" altLang="en-US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>
              <a:lnSpc>
                <a:spcPts val="34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这是耶稣对一个 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不冷也不热</a:t>
            </a: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教会的邀请。</a:t>
            </a:r>
            <a:r>
              <a:rPr lang="zh-CN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不是针对福音朋友的</a:t>
            </a:r>
            <a:r>
              <a:rPr lang="zh-CN" alt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邀请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. 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747713" lvl="1" indent="-347663" eaLnBrk="1" hangingPunct="1">
              <a:lnSpc>
                <a:spcPts val="34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耶稣向他们显示他们灵里的贫穷和灵里的盲目。在这里，耶稣邀请这个冷淡的教会，让他们恢复与主亲密</a:t>
            </a:r>
            <a:r>
              <a:rPr lang="zh-CN" altLang="en-US" dirty="0">
                <a:ea typeface="DFKai-SB" panose="03000509000000000000" pitchFamily="65" charset="-120"/>
              </a:rPr>
              <a:t>的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团契和交通。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52150E9-92B2-486C-8794-82404BEC9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447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96753"/>
            <a:ext cx="8766744" cy="5328592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200"/>
              </a:lnSpc>
              <a:buClr>
                <a:schemeClr val="hlink"/>
              </a:buClr>
              <a:buNone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弗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2:14 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基督就是我们的和平：他使双方合而为一，拆毁了隔在中间的墙，就是以自己的身体除掉双方的仇恨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不理会上下文的解释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 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这节经文经常被用在福音小册子和福音传道中，显示耶稣成就了神和罪人之间的和好。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根据上下文的解释</a:t>
            </a:r>
            <a:endParaRPr lang="en-US" altLang="zh-TW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vv. 11-22 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保罗告诉一个以外邦人为主的以弗所教会，在耶稣里犹太人和外邦人成为一体，成为一个新人类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--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教会。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我们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指的是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犹太人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, “</a:t>
            </a:r>
            <a:r>
              <a:rPr lang="zh-CN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你们</a:t>
            </a:r>
            <a:r>
              <a:rPr lang="en-US" altLang="zh-CN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指的是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外邦人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en-US" altLang="zh-CN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双方</a:t>
            </a:r>
            <a:r>
              <a:rPr lang="en-US" altLang="zh-CN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”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指的是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犹太人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和 </a:t>
            </a:r>
            <a:r>
              <a:rPr lang="en-US" altLang="zh-CN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外邦人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.”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DD9F90D-022F-4347-B730-3098CF0F6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233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24744"/>
            <a:ext cx="8766744" cy="5647952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弗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2:14  </a:t>
            </a:r>
            <a:r>
              <a:rPr lang="zh-CN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上下文</a:t>
            </a:r>
            <a:r>
              <a:rPr lang="en-US" altLang="zh-CN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)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11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你们应当记得，你们从前按肉体来说是外族人；那些所谓在肉体上受过人手所行的割礼的人，称你们为未受割礼的</a:t>
            </a: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。</a:t>
            </a: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12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那时，你们是在基督以外，与以色列国无分，在带有应许的约上是外人，在世上没有盼望，没有　神。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13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你们从前远离的人，现今在基督耶稣里，靠着他的血已经可以亲近了</a:t>
            </a: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14 </a:t>
            </a:r>
            <a:r>
              <a:rPr lang="zh-CN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基督就是我们的和平：他使双方合而为一，拆毁了隔在中间的墙，就是以自己的身体除掉双方的仇恨</a:t>
            </a: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，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15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并且废掉了律法的规条，使两者在他里面成为一个新人，这样就缔造了和平。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16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基督既然借着十字架消灭了仇恨，就借着十字架使双方与　神和好，成为一体，</a:t>
            </a:r>
            <a:r>
              <a:rPr lang="en-US" altLang="zh-C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17 </a:t>
            </a:r>
            <a:r>
              <a:rPr lang="zh-CN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并且他来把和平的福音传给你们在远处的人，也给在近处的人</a:t>
            </a: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。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91957EA-F64B-4789-BA22-43063B516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543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268760"/>
            <a:ext cx="8766744" cy="5276200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弗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2:14  </a:t>
            </a:r>
            <a:r>
              <a:rPr lang="zh-CN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上下文</a:t>
            </a:r>
            <a:r>
              <a:rPr lang="en-US" altLang="zh-CN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)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ct val="150000"/>
              </a:lnSpc>
              <a:buNone/>
            </a:pP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18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我们双方都借着他，在同一位圣灵里，可以进到父面前。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19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这样看来，你们不再是外人和客旅，而是与圣徒一同作国民，是　神家里的人了，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ct val="150000"/>
              </a:lnSpc>
              <a:buNone/>
            </a:pP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20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并且建造在使徒和先知的根基上，基督耶稣自己就是奠基石，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21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整座建筑都靠着他连接配合，渐渐增长成为在主里面的圣所。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22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你们在他里面也一同被建造，成为　神借着圣灵居住的所在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48E6798-5E04-4386-B078-310D7C6F3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5502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24744"/>
            <a:ext cx="8766744" cy="5599908"/>
          </a:xfrm>
        </p:spPr>
        <p:txBody>
          <a:bodyPr lIns="92075" tIns="46038" rIns="92075" bIns="46038"/>
          <a:lstStyle/>
          <a:p>
            <a:pPr marL="571500" indent="-514350" algn="l" eaLnBrk="1" hangingPunct="1">
              <a:buFont typeface="+mj-lt"/>
              <a:buAutoNum type="arabicPeriod" startAt="3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正确的解释和应用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/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弗 </a:t>
            </a: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2:14 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基督就是我们的和平：他使双方合而为一，拆毁了隔在中间的墙，就是以自己的身体除掉双方的仇恨。</a:t>
            </a:r>
            <a:endParaRPr lang="zh-TW" alt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耶稣给曾经互为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敌人”的犹太人和外邦人，带来了和平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现在，外邦人基督徒与上帝旧约中对以色列所立的诸约有份。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747713" lvl="1" indent="-347663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应用：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神藉着基督，使从前的仇敌和好了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。我们也应该这样。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大陆人和台湾人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 --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这是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你在北美华人教会中已经看到的、朝鲜人和韩国人、希腊人和土耳其人、印度人和巴基斯坦人、中国人和日本人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等等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）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1BB4E72-D551-48A7-9394-0E412AD53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090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908720"/>
            <a:ext cx="8209420" cy="5766252"/>
          </a:xfrm>
        </p:spPr>
        <p:txBody>
          <a:bodyPr lIns="92075" tIns="46038" rIns="92075" bIns="46038"/>
          <a:lstStyle/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查看上下文是检查圣经老师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传道人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讲</a:t>
            </a:r>
            <a:r>
              <a:rPr lang="zh-CN" altLang="en-US" sz="2600" dirty="0">
                <a:ea typeface="DFKai-SB" panose="03000509000000000000" pitchFamily="65" charset="-120"/>
              </a:rPr>
              <a:t>的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道是否合乎圣经的最简单快速的方法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 </a:t>
            </a: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通过上下文可以发现传道的人是否在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胡说八道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或者错误地应用圣经。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查验一个人的圣经教导比自己准备一堂讲道课容易</a:t>
            </a:r>
            <a:r>
              <a:rPr lang="zh-TW" altLang="en-US" sz="2600" dirty="0">
                <a:latin typeface="DFKai-SB" panose="03000509000000000000" pitchFamily="65" charset="-120"/>
                <a:ea typeface="DFKai-SB" panose="03000509000000000000" pitchFamily="65" charset="-120"/>
              </a:rPr>
              <a:t>得多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基督徒应该早点来到教会，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在敬拜前阅读今天所传讲经文内容的上下文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——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了解圣经作者的“思路”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准备好做快速上下文的查看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CN" sz="2600" dirty="0">
              <a:latin typeface="+mj-lt"/>
              <a:ea typeface="DFKai-SB" panose="03000509000000000000" pitchFamily="65" charset="-120"/>
            </a:endParaRP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628650" indent="-400050" algn="l" eaLnBrk="1" hangingPunct="1">
              <a:lnSpc>
                <a:spcPts val="3000"/>
              </a:lnSpc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上下文的下一个层次是一个段落的上下文和一本书的背景。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D8039A6-1D31-434D-9999-1255BFA82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377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TW" sz="8000" dirty="0">
                <a:solidFill>
                  <a:srgbClr val="FFFF00"/>
                </a:solidFill>
                <a:ea typeface="TSC UKai M TT" pitchFamily="49" charset="-122"/>
              </a:rPr>
              <a:t>Context</a:t>
            </a:r>
            <a:r>
              <a:rPr lang="en-US" altLang="zh-TW" sz="8000" dirty="0">
                <a:latin typeface="+mj-lt"/>
                <a:ea typeface="TSC UKai M TT" pitchFamily="49" charset="-122"/>
              </a:rPr>
              <a:t>  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TSC UKai M TT" pitchFamily="49" charset="-122"/>
              </a:rPr>
              <a:t>is King! </a:t>
            </a:r>
          </a:p>
          <a:p>
            <a:pPr eaLnBrk="1" hangingPunct="1">
              <a:lnSpc>
                <a:spcPct val="90000"/>
              </a:lnSpc>
            </a:pPr>
            <a:endParaRPr lang="en-US" altLang="zh-TW" sz="8000" dirty="0">
              <a:latin typeface="+mj-lt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80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上下文   </a:t>
            </a:r>
            <a:r>
              <a:rPr lang="ja-JP" altLang="en-US" sz="8000" i="1" dirty="0">
                <a:solidFill>
                  <a:srgbClr val="FF99FF"/>
                </a:solidFill>
                <a:latin typeface="TSC UKai M TT" pitchFamily="49" charset="-122"/>
                <a:ea typeface="TSC UKai M TT" pitchFamily="49" charset="-122"/>
              </a:rPr>
              <a:t>最重要</a:t>
            </a:r>
            <a:r>
              <a:rPr lang="en-US" altLang="zh-TW" sz="8000" i="1" dirty="0">
                <a:solidFill>
                  <a:srgbClr val="FF99FF"/>
                </a:solidFill>
                <a:ea typeface="TSC UKai M TT" pitchFamily="49" charset="-122"/>
              </a:rPr>
              <a:t>!</a:t>
            </a:r>
            <a:endParaRPr lang="en-US" altLang="zh-TW" sz="8000" i="1" dirty="0">
              <a:solidFill>
                <a:srgbClr val="FF99FF"/>
              </a:solidFill>
              <a:latin typeface="TSC UKai M TT" pitchFamily="49" charset="-122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8004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TW" sz="8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Context</a:t>
            </a:r>
            <a:r>
              <a:rPr lang="en-US" altLang="zh-TW" sz="8000" dirty="0"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is King! </a:t>
            </a:r>
          </a:p>
          <a:p>
            <a:pPr eaLnBrk="1" hangingPunct="1">
              <a:lnSpc>
                <a:spcPct val="90000"/>
              </a:lnSpc>
            </a:pPr>
            <a:endParaRPr lang="en-US" altLang="zh-TW" sz="80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8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   </a:t>
            </a:r>
            <a:r>
              <a:rPr lang="ja-JP" altLang="en-US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最重要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966619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173271" cy="439248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上下文是</a:t>
            </a:r>
            <a:r>
              <a:rPr lang="zh-CN" altLang="en-US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文本的一部分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！</a:t>
            </a:r>
            <a:endParaRPr lang="en-US" altLang="zh-CN" dirty="0">
              <a:latin typeface="+mj-lt"/>
              <a:ea typeface="DFKai-SB" panose="03000509000000000000" pitchFamily="65" charset="-120"/>
            </a:endParaRPr>
          </a:p>
          <a:p>
            <a:pPr marL="0" indent="0" eaLnBrk="1" hangingPunct="1">
              <a:buNone/>
            </a:pP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Context is part of the text!)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0" indent="0" eaLnBrk="1" hangingPunct="1">
              <a:buNone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</a:t>
            </a:r>
            <a:r>
              <a:rPr lang="zh-CN" altLang="en-US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决定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文本的意义！</a:t>
            </a:r>
            <a:endParaRPr lang="en-US" altLang="zh-CN" dirty="0">
              <a:latin typeface="+mj-lt"/>
              <a:ea typeface="DFKai-SB" panose="03000509000000000000" pitchFamily="65" charset="-120"/>
            </a:endParaRPr>
          </a:p>
          <a:p>
            <a:pPr marL="0" indent="0" eaLnBrk="1" hangingPunct="1">
              <a:buNone/>
            </a:pP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Context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determines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the meaning of the text!)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0" indent="0" eaLnBrk="1" hangingPunct="1">
              <a:buNone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请看下面的例子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: </a:t>
            </a:r>
          </a:p>
        </p:txBody>
      </p:sp>
      <p:sp>
        <p:nvSpPr>
          <p:cNvPr id="2" name="Rectangle 1"/>
          <p:cNvSpPr/>
          <p:nvPr/>
        </p:nvSpPr>
        <p:spPr>
          <a:xfrm>
            <a:off x="647564" y="260648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+mj-lt"/>
                <a:ea typeface="TSC UKai M TT" pitchFamily="49" charset="-122"/>
              </a:rPr>
              <a:t>The Importance of Context</a:t>
            </a:r>
          </a:p>
          <a:p>
            <a:pPr algn="ctr"/>
            <a:r>
              <a:rPr lang="zh-CN" altLang="en-US" sz="2800" dirty="0">
                <a:latin typeface="+mj-lt"/>
                <a:ea typeface="TSC UKai M TT" pitchFamily="49" charset="-122"/>
              </a:rPr>
              <a:t>上下文的重要性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6733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9681" y="2456892"/>
            <a:ext cx="8566575" cy="3791508"/>
          </a:xfrm>
        </p:spPr>
        <p:txBody>
          <a:bodyPr lIns="92075" tIns="46038" rIns="92075" bIns="46038"/>
          <a:lstStyle/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一个老外苦学汉语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10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年，到中国参加汉语考试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。</a:t>
            </a:r>
          </a:p>
          <a:p>
            <a:pPr marL="117475" algn="l" eaLnBrk="1" hangingPunct="1">
              <a:lnSpc>
                <a:spcPct val="90000"/>
              </a:lnSpc>
            </a:pP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试题之一：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endParaRPr lang="zh-TW" altLang="en-US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请解释下文中每个 「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意思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」的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意思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：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7544" y="317278"/>
            <a:ext cx="8219256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上下文决定文本的意义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-1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50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3840" y="764704"/>
            <a:ext cx="8532439" cy="5760640"/>
          </a:xfrm>
        </p:spPr>
        <p:txBody>
          <a:bodyPr lIns="92075" tIns="46038" rIns="92075" bIns="46038"/>
          <a:lstStyle/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给</a:t>
            </a: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领导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送红包时，两个人的对话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颇有意思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endParaRPr lang="en-US" altLang="zh-TW" sz="2400" dirty="0">
              <a:solidFill>
                <a:srgbClr val="FFFF00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eaLnBrk="1" hangingPunct="1">
              <a:lnSpc>
                <a:spcPct val="90000"/>
              </a:lnSpc>
            </a:pPr>
            <a:r>
              <a:rPr lang="en-US" altLang="zh-CN" sz="2400" dirty="0">
                <a:latin typeface="+mj-lt"/>
                <a:ea typeface="TSC UKai M TT" panose="02010609030101010101" pitchFamily="49" charset="-122"/>
              </a:rPr>
              <a:t>(</a:t>
            </a:r>
            <a:r>
              <a:rPr lang="zh-CN" altLang="en-US" sz="2400" dirty="0">
                <a:latin typeface="+mj-lt"/>
                <a:ea typeface="TSC UKai M TT" panose="02010609030101010101" pitchFamily="49" charset="-122"/>
              </a:rPr>
              <a:t>我们需要</a:t>
            </a:r>
            <a:r>
              <a:rPr lang="en-US" altLang="zh-CN" sz="2400" dirty="0">
                <a:latin typeface="+mj-lt"/>
                <a:ea typeface="TSC UKai M TT" panose="02010609030101010101" pitchFamily="49" charset="-122"/>
              </a:rPr>
              <a:t>2</a:t>
            </a:r>
            <a:r>
              <a:rPr lang="zh-CN" altLang="en-US" sz="2400" dirty="0">
                <a:latin typeface="+mj-lt"/>
                <a:ea typeface="TSC UKai M TT" panose="02010609030101010101" pitchFamily="49" charset="-122"/>
              </a:rPr>
              <a:t>个志愿者扮演</a:t>
            </a:r>
            <a:r>
              <a:rPr lang="en-US" altLang="zh-TW" sz="2400" dirty="0">
                <a:latin typeface="+mj-lt"/>
                <a:ea typeface="TSC UKai M TT" panose="02010609030101010101" pitchFamily="49" charset="-122"/>
              </a:rPr>
              <a:t> </a:t>
            </a:r>
            <a:r>
              <a:rPr lang="zh-CN" altLang="en-US" sz="2400" dirty="0">
                <a:solidFill>
                  <a:srgbClr val="FF99FF"/>
                </a:solidFill>
                <a:latin typeface="+mj-lt"/>
                <a:ea typeface="TSC UKai M TT" panose="02010609030101010101" pitchFamily="49" charset="-122"/>
              </a:rPr>
              <a:t>阿呆</a:t>
            </a:r>
            <a:r>
              <a:rPr lang="zh-CN" altLang="en-US" sz="2400" dirty="0">
                <a:solidFill>
                  <a:srgbClr val="92D050"/>
                </a:solidFill>
                <a:latin typeface="+mj-lt"/>
                <a:ea typeface="TSC UKai M TT" panose="02010609030101010101" pitchFamily="49" charset="-122"/>
              </a:rPr>
              <a:t>和</a:t>
            </a:r>
            <a:r>
              <a:rPr lang="zh-CN" altLang="en-US" sz="2400" dirty="0">
                <a:solidFill>
                  <a:srgbClr val="FF99FF"/>
                </a:solidFill>
                <a:latin typeface="+mj-lt"/>
                <a:ea typeface="TSC UKai M TT" panose="02010609030101010101" pitchFamily="49" charset="-122"/>
              </a:rPr>
              <a:t>领导</a:t>
            </a:r>
            <a:r>
              <a:rPr lang="en-US" altLang="zh-CN" sz="2400" dirty="0">
                <a:solidFill>
                  <a:srgbClr val="FF99FF"/>
                </a:solidFill>
                <a:latin typeface="+mj-lt"/>
                <a:ea typeface="TSC UKai M TT" panose="02010609030101010101" pitchFamily="49" charset="-122"/>
              </a:rPr>
              <a:t>)</a:t>
            </a:r>
            <a:endParaRPr lang="zh-TW" altLang="en-US" sz="2400" dirty="0">
              <a:latin typeface="+mj-lt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领导：「你这是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甚麽意思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？」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：「没甚麽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，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意思意思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而已。」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领导：「你这就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不够意思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了。」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 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TW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</a:t>
            </a:r>
            <a:r>
              <a:rPr lang="zh-TW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小意思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，</a:t>
            </a:r>
            <a:r>
              <a:rPr lang="zh-TW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小意思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领导：「你这人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真有意思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：「其实也没有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别的意思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」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领导：「那我就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不好意思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了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TW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阿呆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：「是我</a:t>
            </a:r>
            <a:r>
              <a:rPr lang="zh-TW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不好意思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  <a:endParaRPr lang="en-US" altLang="zh-TW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endParaRPr lang="en-US" altLang="zh-CN" sz="2400" dirty="0">
              <a:solidFill>
                <a:srgbClr val="FFFF00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这老外听了，一头雾水</a:t>
            </a:r>
            <a:r>
              <a:rPr lang="zh-TW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中文的「意思」太深奥了，於是他交白卷回国</a:t>
            </a:r>
            <a:r>
              <a:rPr lang="zh-TW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endParaRPr lang="en-US" altLang="zh-TW" sz="2400" dirty="0">
              <a:solidFill>
                <a:srgbClr val="FFFF00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同样的两个字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:</a:t>
            </a: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「意思」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, </a:t>
            </a: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在不同的句子中有不同的含义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!!!</a:t>
            </a:r>
            <a:endParaRPr lang="en-US" sz="2400" dirty="0">
              <a:solidFill>
                <a:srgbClr val="FF99FF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上下文决定文本的意义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-2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7921C92-E31E-E461-F779-240801B24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76504FB-91DB-1D76-2EB7-3148E9705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82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1357298"/>
            <a:ext cx="8656355" cy="5224830"/>
          </a:xfrm>
        </p:spPr>
        <p:txBody>
          <a:bodyPr lIns="92075" tIns="46038" rIns="92075" bIns="46038"/>
          <a:lstStyle/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一位刚学过一点中文的美国人来到中国，中国朋友请他吃饭。</a:t>
            </a:r>
          </a:p>
          <a:p>
            <a:pPr marL="117475" algn="l" eaLnBrk="1" hangingPunct="1">
              <a:lnSpc>
                <a:spcPct val="90000"/>
              </a:lnSpc>
            </a:pPr>
            <a:endParaRPr lang="zh-CN" altLang="en-US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到了饭店落座，中国朋友说：「对不起，我去方便一下。」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endParaRPr lang="zh-TW" altLang="en-US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那老外没听明白，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「方便」是哪里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？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endParaRPr lang="zh-TW" altLang="en-US" sz="2800" dirty="0">
              <a:latin typeface="+mj-lt"/>
              <a:ea typeface="DFKai-SB" panose="03000509000000000000" pitchFamily="65" charset="-120"/>
            </a:endParaRPr>
          </a:p>
          <a:p>
            <a:pPr marL="117475" algn="l"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见老外疑惑，中国朋友告诉他说「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方便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」，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口语里是「上厕所」的意思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。哦，老外意会了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endParaRPr lang="en-US" altLang="zh-TW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64291" y="275872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上下文决定文本的意义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-3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572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80" y="980728"/>
            <a:ext cx="8640763" cy="5607326"/>
          </a:xfrm>
        </p:spPr>
        <p:txBody>
          <a:bodyPr lIns="92075" tIns="46038" rIns="92075" bIns="46038"/>
          <a:lstStyle/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席间，中国朋友对老外说：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「我下次到美国，希望你能帮忙提供些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方便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CN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老外纳闷了：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他去美国，让我提供些厕所干吗？</a:t>
            </a:r>
            <a:endParaRPr lang="zh-TW" altLang="en-US" sz="2400" dirty="0">
              <a:solidFill>
                <a:srgbClr val="FFFF00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道别时，另一位在座的中国朋友热情地对老外说：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「我想在你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方便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的时候请你吃饭。」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见老外惊讶发愣，中国朋友接着说：「如果你最近不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方便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的话，咱们改日</a:t>
            </a:r>
            <a:r>
              <a:rPr lang="en-US" altLang="zh-CN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……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」</a:t>
            </a: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CN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老外无语。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「咱找个你我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都方便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的时候一起吃饭吧</a:t>
            </a:r>
            <a:r>
              <a:rPr lang="zh-CN" altLang="en-US" sz="2400" dirty="0">
                <a:solidFill>
                  <a:srgbClr val="FFFF00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」</a:t>
            </a:r>
            <a:endParaRPr lang="en-US" altLang="zh-CN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CN" sz="16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CN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. . . . . </a:t>
            </a:r>
            <a:r>
              <a:rPr lang="zh-CN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老外随即晕了</a:t>
            </a:r>
            <a:r>
              <a:rPr lang="zh-TW" altLang="en-US" sz="2400" dirty="0">
                <a:latin typeface="TSC UKai M TT" panose="02010609030101010101" pitchFamily="49" charset="-122"/>
                <a:ea typeface="TSC UKai M TT" panose="02010609030101010101" pitchFamily="49" charset="-122"/>
              </a:rPr>
              <a:t>。</a:t>
            </a:r>
            <a:endParaRPr lang="en-US" altLang="zh-TW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同样的两个字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:</a:t>
            </a: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「方便」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, </a:t>
            </a:r>
            <a:r>
              <a:rPr lang="zh-CN" altLang="en-US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在不同的句子中有不同的含义</a:t>
            </a:r>
            <a:r>
              <a:rPr lang="en-US" altLang="zh-CN" sz="2400" dirty="0">
                <a:solidFill>
                  <a:srgbClr val="FF99FF"/>
                </a:solidFill>
                <a:latin typeface="TSC UKai M TT" panose="02010609030101010101" pitchFamily="49" charset="-122"/>
                <a:ea typeface="TSC UKai M TT" panose="02010609030101010101" pitchFamily="49" charset="-122"/>
              </a:rPr>
              <a:t>!!!</a:t>
            </a:r>
            <a:endParaRPr lang="en-US" sz="2400" dirty="0">
              <a:solidFill>
                <a:srgbClr val="FF99FF"/>
              </a:solidFill>
              <a:latin typeface="TSC UKai M TT" panose="02010609030101010101" pitchFamily="49" charset="-122"/>
              <a:ea typeface="TSC UKai M TT" panose="02010609030101010101" pitchFamily="49" charset="-122"/>
            </a:endParaRPr>
          </a:p>
          <a:p>
            <a:pPr marL="117475" algn="l" eaLnBrk="1" hangingPunct="1">
              <a:lnSpc>
                <a:spcPct val="90000"/>
              </a:lnSpc>
              <a:spcBef>
                <a:spcPts val="0"/>
              </a:spcBef>
            </a:pPr>
            <a:endParaRPr lang="zh-TW" altLang="en-US" sz="2400" dirty="0">
              <a:latin typeface="TSC UKai M TT" panose="02010609030101010101" pitchFamily="49" charset="-122"/>
              <a:ea typeface="TSC UKai M TT" panose="02010609030101010101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1618" y="4462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上下文决定文本的意义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-4</a:t>
            </a:r>
          </a:p>
          <a:p>
            <a:pPr eaLnBrk="1" hangingPunct="1">
              <a:lnSpc>
                <a:spcPct val="80000"/>
              </a:lnSpc>
            </a:pP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52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034" y="1714488"/>
            <a:ext cx="7848600" cy="3384376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上下文</a:t>
            </a:r>
            <a:r>
              <a:rPr lang="zh-CN" altLang="en-US" sz="40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决定文本的意义</a:t>
            </a:r>
            <a:endParaRPr lang="en-US" altLang="zh-CN" sz="40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4000" i="1" dirty="0">
              <a:solidFill>
                <a:srgbClr val="FF99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dirty="0">
                <a:solidFill>
                  <a:srgbClr val="FFFF00"/>
                </a:solidFill>
                <a:ea typeface="TSC UKai M TT" pitchFamily="49" charset="-122"/>
              </a:rPr>
              <a:t>Context</a:t>
            </a:r>
            <a:r>
              <a:rPr lang="en-US" sz="4000" dirty="0">
                <a:solidFill>
                  <a:schemeClr val="accent1">
                    <a:lumMod val="40000"/>
                    <a:lumOff val="60000"/>
                  </a:schemeClr>
                </a:solidFill>
                <a:ea typeface="TSC UKai M TT" pitchFamily="49" charset="-122"/>
              </a:rPr>
              <a:t> Determines 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dirty="0">
                <a:solidFill>
                  <a:schemeClr val="accent1">
                    <a:lumMod val="40000"/>
                    <a:lumOff val="60000"/>
                  </a:schemeClr>
                </a:solidFill>
                <a:ea typeface="TSC UKai M TT" pitchFamily="49" charset="-122"/>
              </a:rPr>
              <a:t>the </a:t>
            </a:r>
            <a:r>
              <a:rPr lang="en-US" sz="4000" dirty="0">
                <a:solidFill>
                  <a:srgbClr val="FFFF00"/>
                </a:solidFill>
                <a:ea typeface="TSC UKai M TT" pitchFamily="49" charset="-122"/>
              </a:rPr>
              <a:t>Meaning of the Text</a:t>
            </a:r>
            <a:r>
              <a:rPr lang="en-US" sz="4000" dirty="0">
                <a:solidFill>
                  <a:schemeClr val="accent1">
                    <a:lumMod val="40000"/>
                    <a:lumOff val="60000"/>
                  </a:schemeClr>
                </a:solidFill>
                <a:ea typeface="TSC UKai M TT" pitchFamily="49" charset="-122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54807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TW" sz="8000" dirty="0">
                <a:solidFill>
                  <a:srgbClr val="FFFF00"/>
                </a:solidFill>
                <a:ea typeface="TSC UKai M TT" pitchFamily="49" charset="-122"/>
              </a:rPr>
              <a:t>Context</a:t>
            </a:r>
            <a:r>
              <a:rPr lang="en-US" altLang="zh-TW" sz="8000" dirty="0">
                <a:latin typeface="+mj-lt"/>
                <a:ea typeface="TSC UKai M TT" pitchFamily="49" charset="-122"/>
              </a:rPr>
              <a:t>  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TSC UKai M TT" pitchFamily="49" charset="-122"/>
              </a:rPr>
              <a:t>is King! </a:t>
            </a:r>
          </a:p>
          <a:p>
            <a:pPr eaLnBrk="1" hangingPunct="1">
              <a:lnSpc>
                <a:spcPct val="90000"/>
              </a:lnSpc>
            </a:pPr>
            <a:endParaRPr lang="en-US" altLang="zh-TW" sz="8000" dirty="0">
              <a:latin typeface="+mj-lt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80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上下文   </a:t>
            </a:r>
            <a:r>
              <a:rPr lang="ja-JP" altLang="en-US" sz="8000" i="1" dirty="0">
                <a:solidFill>
                  <a:srgbClr val="FF99FF"/>
                </a:solidFill>
                <a:latin typeface="TSC UKai M TT" pitchFamily="49" charset="-122"/>
                <a:ea typeface="TSC UKai M TT" pitchFamily="49" charset="-122"/>
              </a:rPr>
              <a:t>最重要</a:t>
            </a:r>
            <a:r>
              <a:rPr lang="en-US" altLang="zh-TW" sz="8000" i="1" dirty="0">
                <a:solidFill>
                  <a:srgbClr val="FF99FF"/>
                </a:solidFill>
                <a:ea typeface="TSC UKai M TT" pitchFamily="49" charset="-122"/>
              </a:rPr>
              <a:t>!</a:t>
            </a:r>
            <a:endParaRPr lang="en-US" altLang="zh-TW" sz="8000" i="1" dirty="0">
              <a:solidFill>
                <a:srgbClr val="FF99FF"/>
              </a:solidFill>
              <a:latin typeface="TSC UKai M TT" pitchFamily="49" charset="-122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98401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518" y="1196752"/>
            <a:ext cx="8676964" cy="5213874"/>
          </a:xfrm>
        </p:spPr>
        <p:txBody>
          <a:bodyPr lIns="92075" tIns="46038" rIns="92075" bIns="46038"/>
          <a:lstStyle/>
          <a:p>
            <a:pPr marL="457200" indent="-342900" algn="l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(Immediate Context)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：是指围绕着一节经文的上下文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.</a:t>
            </a:r>
          </a:p>
          <a:p>
            <a:pPr marL="457200" indent="-342900" algn="l" eaLnBrk="1" hangingPunct="1">
              <a:lnSpc>
                <a:spcPts val="3200"/>
              </a:lnSpc>
              <a:buFont typeface="Arial" pitchFamily="34" charset="0"/>
              <a:buChar char="•"/>
            </a:pPr>
            <a:endParaRPr lang="en-US" altLang="ja-JP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342900" algn="l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段落的上下文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ja-JP" sz="28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Context of the immediate passages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：是围绕所研究经文的上下文本块（段落）。</a:t>
            </a:r>
            <a:endParaRPr lang="en-US" altLang="ja-JP" sz="2800" dirty="0">
              <a:latin typeface="+mj-lt"/>
              <a:ea typeface="DFKai-SB" panose="03000509000000000000" pitchFamily="65" charset="-120"/>
            </a:endParaRPr>
          </a:p>
          <a:p>
            <a:pPr marL="800100" lvl="1" indent="-342900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目标：寻求理解</a:t>
            </a:r>
            <a:endParaRPr lang="en-US" altLang="zh-CN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0100" lvl="1" indent="-342900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圣经作者的“思路”或“论点”是什么？</a:t>
            </a:r>
            <a:endParaRPr lang="en-US" altLang="zh-CN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0100" lvl="1" indent="-342900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这些文本块（段落）是如何相互关联的？</a:t>
            </a:r>
            <a:endParaRPr lang="en-US" altLang="zh-CN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0100" lvl="1" indent="-342900" eaLnBrk="1" hangingPunct="1">
              <a:lnSpc>
                <a:spcPts val="3200"/>
              </a:lnSpc>
              <a:buFont typeface="Arial" pitchFamily="34" charset="0"/>
              <a:buChar char="•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这段文字的上下段落如何帮助我们解释所研究的文本？</a:t>
            </a:r>
            <a:endParaRPr lang="en-US" altLang="ja-JP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70043C-9882-4547-83ED-CFA83BC7BE38}"/>
              </a:ext>
            </a:extLst>
          </p:cNvPr>
          <p:cNvSpPr txBox="1"/>
          <p:nvPr/>
        </p:nvSpPr>
        <p:spPr>
          <a:xfrm>
            <a:off x="2483768" y="177127"/>
            <a:ext cx="457200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zh-CN" altLang="en-US" sz="3200" dirty="0">
                <a:latin typeface="+mj-lt"/>
                <a:ea typeface="DFKai-SB" panose="03000509000000000000" pitchFamily="65" charset="-120"/>
              </a:rPr>
              <a:t>段落的上下文</a:t>
            </a:r>
            <a:endParaRPr lang="en-US" altLang="zh-TW" sz="32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27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5517" y="980728"/>
            <a:ext cx="8730740" cy="5724872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2800"/>
              </a:lnSpc>
              <a:buClr>
                <a:schemeClr val="hlink"/>
              </a:buClr>
              <a:buNone/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路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15:11-32  (</a:t>
            </a:r>
            <a:r>
              <a:rPr lang="ja-JP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浪子的比喻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) </a:t>
            </a:r>
          </a:p>
          <a:p>
            <a:pPr marL="57150" algn="l" eaLnBrk="1" hangingPunct="1">
              <a:lnSpc>
                <a:spcPts val="2800"/>
              </a:lnSpc>
            </a:pP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上下文范围</a:t>
            </a: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路 </a:t>
            </a: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15: 1-32 </a:t>
            </a:r>
          </a:p>
          <a:p>
            <a:pPr lvl="1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话语背景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: vv. 1-2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众税吏和罪人，都接近耶稣，要听他讲道。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法利赛人和经学家，纷纷议论说：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这个人接待罪人，又和他们一起吃饭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57150" algn="l" eaLnBrk="1" hangingPunct="1">
              <a:lnSpc>
                <a:spcPts val="2800"/>
              </a:lnSpc>
            </a:pP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57150" algn="l" eaLnBrk="1" hangingPunct="1">
              <a:lnSpc>
                <a:spcPts val="2800"/>
              </a:lnSpc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段落的上下文</a:t>
            </a:r>
            <a:r>
              <a:rPr lang="en-US" altLang="zh-TW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Vv. 3-7 </a:t>
            </a:r>
            <a:r>
              <a:rPr lang="ja-JP" altLang="en-US" sz="2600" dirty="0">
                <a:latin typeface="+mj-lt"/>
                <a:ea typeface="DFKai-SB" panose="03000509000000000000" pitchFamily="65" charset="-120"/>
              </a:rPr>
              <a:t>失羊的比喻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Vv. 8-10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失银币的比喻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Vv. 11-32 </a:t>
            </a:r>
            <a:r>
              <a:rPr lang="ja-JP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浪子的比喻 </a:t>
            </a:r>
            <a:endParaRPr lang="en-US" altLang="ja-JP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1204913" lvl="2" indent="-347663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Vv. 11-20a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小儿子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1204913" lvl="2" indent="-347663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Vv. 20b-24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父亲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1204913" lvl="2" indent="-347663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Vv. 25-32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大儿子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1618" y="12770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段落的上下文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792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28670"/>
            <a:ext cx="9144000" cy="5668682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2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我们需要问我们自己的问题：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这些段落是如何相互关联的？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浪子的比喻之前的两个比喻有什么作用？他们如何帮助解释浪子的比喻？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能适用于一个逃离上帝的基督徒吗？还是只适用于非基督徒？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父亲指的是谁？为什么？</a:t>
            </a: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大儿子指的是谁？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耶稣讲浪子的比喻的目的是什么？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我们怎样才能达到耶稣教导这个比喻的同样目的呢？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当我们寻求理解和应用经文时，我们需要问各种各样的问题！（通常带查经的人在准备查经时会问这些问题吗？）</a:t>
            </a: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2200"/>
              </a:lnSpc>
            </a:pPr>
            <a:endParaRPr lang="en-US" altLang="zh-TW" sz="2000" dirty="0">
              <a:solidFill>
                <a:srgbClr val="FFFF00"/>
              </a:solidFill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8911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段落的上下文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80000"/>
              </a:lnSpc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3279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19" y="836712"/>
            <a:ext cx="8712969" cy="4855504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上下文的案例学习</a:t>
            </a: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dirty="0">
                <a:latin typeface="+mj-lt"/>
                <a:ea typeface="DFKai-SB" panose="03000509000000000000" pitchFamily="65" charset="-120"/>
              </a:rPr>
              <a:t>Immediate Context Case Studies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ea typeface="DFKai-SB" panose="03000509000000000000" pitchFamily="65" charset="-120"/>
              </a:rPr>
              <a:t>经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文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Text </a:t>
            </a: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不理会</a:t>
            </a:r>
            <a:r>
              <a:rPr lang="zh-CN" altLang="en-US" sz="2800" dirty="0">
                <a:ea typeface="DFKai-SB" panose="03000509000000000000" pitchFamily="65" charset="-120"/>
              </a:rPr>
              <a:t>上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下文</a:t>
            </a:r>
            <a:r>
              <a:rPr lang="ja-JP" altLang="en-US" sz="2800" dirty="0">
                <a:ea typeface="DFKai-SB" panose="03000509000000000000" pitchFamily="65" charset="-120"/>
              </a:rPr>
              <a:t>的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Ignoring the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Context </a:t>
            </a: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根据上下文的解释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Interpretation </a:t>
            </a:r>
            <a:r>
              <a:rPr lang="en-US" altLang="zh-TW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within context</a:t>
            </a:r>
          </a:p>
        </p:txBody>
      </p:sp>
    </p:spTree>
    <p:extLst>
      <p:ext uri="{BB962C8B-B14F-4D97-AF65-F5344CB8AC3E}">
        <p14:creationId xmlns:p14="http://schemas.microsoft.com/office/powerpoint/2010/main" val="166421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776740"/>
            <a:ext cx="8766744" cy="5928860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200"/>
              </a:lnSpc>
              <a:buClr>
                <a:schemeClr val="hlink"/>
              </a:buClr>
              <a:buNone/>
            </a:pP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5:39 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‘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有人打你的右脸，把另一边也转过来让他打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’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不理会上下文的解释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耶稣教导基督徒应该接受别人对自己身体的虐待。像别人的“出气筒” 一样生活。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200"/>
              </a:lnSpc>
              <a:buFont typeface="+mj-lt"/>
              <a:buAutoNum type="arabicPeriod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根据上下文的解释</a:t>
            </a:r>
            <a:endParaRPr lang="en-US" altLang="zh-TW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耶稣教导基督徒在面对邪恶时，应该效法他们的天父。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他并不主张基督徒应该接受别人的虐待。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这个教导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‘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有人打你的右脸，把另一边也转过来让他打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’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 是一个例证，而不是一个原则。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我们应该应用原则，而不是例证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它也是一种夸张法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hyperbole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，是一种比喻性语言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例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19:24  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骆驼穿过针眼，比有钱的人进　神的国还容易呢！</a:t>
            </a:r>
            <a:r>
              <a:rPr lang="en-US" sz="2600" b="1" dirty="0">
                <a:latin typeface="+mj-lt"/>
                <a:ea typeface="DFKai-SB" panose="03000509000000000000" pitchFamily="65" charset="-120"/>
              </a:rPr>
              <a:t>”) 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EF82385-3551-46E7-BDF9-1E6ECBDEF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425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5492" y="1196752"/>
            <a:ext cx="8640762" cy="5508848"/>
          </a:xfrm>
        </p:spPr>
        <p:txBody>
          <a:bodyPr lIns="92075" tIns="46038" rIns="92075" bIns="46038"/>
          <a:lstStyle/>
          <a:p>
            <a:pPr marL="0" lvl="1" indent="0" eaLnBrk="1" hangingPunct="1">
              <a:lnSpc>
                <a:spcPts val="3000"/>
              </a:lnSpc>
              <a:buNone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上下文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347663" lvl="1" indent="-347663" eaLnBrk="1" hangingPunct="1">
              <a:lnSpc>
                <a:spcPts val="30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第一个例证：耶稣时代的一些人教导如何面对邪恶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(v. 38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 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你们听过有这样的吩咐：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‘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以眼还眼，以牙还牙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’)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347663" lvl="1" indent="-347663" eaLnBrk="1" hangingPunct="1">
              <a:lnSpc>
                <a:spcPts val="30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耶稣的原则：如何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消极地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对付邪恶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(v. 39a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可是我告诉你们，</a:t>
            </a:r>
            <a:r>
              <a:rPr lang="zh-CN" altLang="en-US" sz="26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不要与恶人对抗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) </a:t>
            </a:r>
          </a:p>
          <a:p>
            <a:pPr marL="628650" lvl="1" indent="-34290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例证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1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39b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有人打你的右脸，把另一边也转过来让他打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；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例证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2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40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有人要告你，想拿你的衬衫，就连外套也让他拿去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628650" lvl="1" indent="-34290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例证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3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41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有人要强迫你走一里路，就陪他走两里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例证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4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42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有求你的，就给他；想借贷的，也不可拒绝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E170A17-C2B5-4384-9626-8AB07F260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303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000108"/>
            <a:ext cx="9144000" cy="6211170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26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第二个例证：耶稣时代的一些人教导如何面对邪恶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5: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43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 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你们听过有这样的吩咐：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‘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当爱你的邻舍，恨你的仇敌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’)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347663" lvl="1" indent="-347663" eaLnBrk="1" hangingPunct="1">
              <a:lnSpc>
                <a:spcPts val="2600"/>
              </a:lnSpc>
            </a:pP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347663" lvl="1" indent="-347663" eaLnBrk="1" hangingPunct="1">
              <a:lnSpc>
                <a:spcPts val="26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耶稣的原则：如何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积极地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面对邪恶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(v. 44a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可是我告诉你们，</a:t>
            </a:r>
            <a:r>
              <a:rPr lang="zh-CN" altLang="en-US" sz="24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当爱你们的仇敌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)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应用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44b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为迫害你们的祈祷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这样做的原因 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45a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好叫你们成为你们天父的儿子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证明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45b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因为他使太阳照恶人，也照好人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；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证明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45b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降雨给义人，也给不义的人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挑战与反思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46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如果你们只爱那些爱你们的人，有什么赏赐呢？税吏不也是这样作吗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？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628650" lvl="1" indent="-342900" eaLnBrk="1" hangingPunct="1">
              <a:lnSpc>
                <a:spcPts val="2600"/>
              </a:lnSpc>
              <a:buFont typeface="+mj-lt"/>
              <a:buAutoNum type="arabicPeriod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挑战与反思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：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v. 47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如果你们单问候你们的弟兄，有什么特别呢？教外人不也是这样作吗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？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347663" lvl="1" indent="-347663" eaLnBrk="1" hangingPunct="1">
              <a:lnSpc>
                <a:spcPts val="26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这两种面对邪恶方式背后的终极原则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v. 48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所以</a:t>
            </a:r>
            <a:r>
              <a:rPr lang="zh-CN" altLang="en-US" sz="24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你们要完全，正如你们的天父是完全的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。”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699C8C8-8383-4666-B208-F2CA5892A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335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608996"/>
            <a:ext cx="8838752" cy="6188044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马太福音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5:38-48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38 </a:t>
            </a:r>
            <a:r>
              <a:rPr lang="en-US" altLang="zh-CN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DFKai-SB" panose="03000509000000000000" pitchFamily="65" charset="-120"/>
              </a:rPr>
              <a:t>你们听过有这样的吩咐：‘以眼还眼，以牙还牙。’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39 </a:t>
            </a:r>
            <a:r>
              <a:rPr lang="zh-CN" altLang="en-US" sz="24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可是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我告诉你们，不要与恶人对抗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，有人打你的右脸，把另一边也转过来让他打；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有人要告你，想拿你的衬衫，就连外套也让他拿去。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有人要强迫你走一里路，就陪他走两里。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有求你的，就给他；想借贷的，也不可拒绝。</a:t>
            </a: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43 </a:t>
            </a:r>
            <a:r>
              <a:rPr lang="en-US" altLang="zh-CN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DFKai-SB" panose="03000509000000000000" pitchFamily="65" charset="-120"/>
              </a:rPr>
              <a:t>你们听过有这样的吩咐：‘当爱你的邻舍，恨你的仇敌。’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44 </a:t>
            </a:r>
            <a:r>
              <a:rPr lang="zh-CN" altLang="en-US" sz="24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可是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我告诉你们，当爱你们的仇敌，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为迫害你们的祈祷，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好叫你们成为你们天父的儿子；因为他使太阳照恶人，也照好人；降雨给义人，也给不义的人。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46 </a:t>
            </a:r>
            <a:r>
              <a:rPr lang="zh-CN" altLang="en-US" sz="2400" dirty="0">
                <a:solidFill>
                  <a:schemeClr val="accent5">
                    <a:lumMod val="90000"/>
                  </a:schemeClr>
                </a:solidFill>
                <a:latin typeface="+mj-lt"/>
                <a:ea typeface="DFKai-SB" panose="03000509000000000000" pitchFamily="65" charset="-120"/>
              </a:rPr>
              <a:t>如果你们只爱那些爱你们的人，有甚么赏赐呢？税吏不也是这样作吗？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47 </a:t>
            </a:r>
            <a:r>
              <a:rPr lang="zh-CN" altLang="en-US" sz="2400" dirty="0">
                <a:solidFill>
                  <a:schemeClr val="accent5">
                    <a:lumMod val="90000"/>
                  </a:schemeClr>
                </a:solidFill>
                <a:latin typeface="+mj-lt"/>
                <a:ea typeface="DFKai-SB" panose="03000509000000000000" pitchFamily="65" charset="-120"/>
              </a:rPr>
              <a:t>如果你们单问候你们的弟兄，有甚么特别呢？教外人不也是这样作吗？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48 </a:t>
            </a:r>
            <a:r>
              <a:rPr lang="zh-CN" altLang="en-US" sz="24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所以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你们要完全，正如你们的天父是完全的。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”</a:t>
            </a:r>
            <a:endParaRPr lang="zh-TW" alt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556C346-552F-4ED3-92B6-5F2BADC4C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7250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268760"/>
            <a:ext cx="8766744" cy="5436840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太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13:12 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凡是有的，还要给他，他就充足有馀；凡是没有的，就连他有甚麽也要拿去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457200" indent="-400050" algn="l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不理会上下文的解释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 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耶稣鼓励经济不平等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贫富悬殊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。富人越来越富，穷人越来越穷。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问题：耶稣是支持封建主义，资本主义还是帝国主义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?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根据上下文的解释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上下文包括：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Vv. 1-30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撒种的比喻，麦子和稗子的比喻。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Vv. 1-9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撒种的比喻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Vv. 10-17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耶稣解释他用比喻教导的原因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Vv. 18-23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撒种比喻的解释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4863" lvl="1" indent="-347663" eaLnBrk="1" hangingPunct="1">
              <a:lnSpc>
                <a:spcPts val="3000"/>
              </a:lnSpc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Vv. 24-30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麦子和稗子的比喻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B9865B8-18AA-4538-B393-09C6D57DF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486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624" y="620688"/>
            <a:ext cx="8838752" cy="6084912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Vv. 10-17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耶稣解释他用比喻教导的原因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门徒上前问耶稣：“你对他们讲话，为甚么用比喻呢？”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11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他回答：“天国的奥秘，只给你们知道，却不给他们知道。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12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因为凡是有的，还要给他，他就充足有余；凡是没有的，就连他有甚么也要拿去。</a:t>
            </a:r>
            <a:endParaRPr lang="zh-TW" alt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13 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因此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，我用比喻对他们讲话，因为他们看却看不见，听也听不到，也不明白。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14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以赛亚的预言，正应验在他们身上，他说：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‘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你们听是听见了，总是不明白；看是看见了，总是不领悟。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因为这人民的心思迟钝，用不灵的耳朵去听，又闭上了眼睛；免得自己眼睛看见，耳朵听见，心里明白，回转过来，我就医好他们。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’ </a:t>
            </a:r>
          </a:p>
          <a:p>
            <a:pPr marL="342900" lvl="1" indent="0" eaLnBrk="1" hangingPunct="1">
              <a:lnSpc>
                <a:spcPts val="3000"/>
              </a:lnSpc>
              <a:buNone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16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你们的眼睛是有福的，因为可以看见；你们的耳朵是有福的，因为可以听见。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我实在告诉你们，曾经有许多先知和义人想看你们所看见的，却没有看到，想听你们所听见的，却没有听到。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D908446-B4CB-49C6-958F-741D18570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上下文的例子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1662300"/>
      </p:ext>
    </p:extLst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30826</TotalTime>
  <Words>3400</Words>
  <Application>Microsoft Office PowerPoint</Application>
  <PresentationFormat>On-screen Show (4:3)</PresentationFormat>
  <Paragraphs>292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Bookman</vt:lpstr>
      <vt:lpstr>DFKai-SB</vt:lpstr>
      <vt:lpstr>PMingLiU</vt:lpstr>
      <vt:lpstr>TSC UKai M TT</vt:lpstr>
      <vt:lpstr>Arial</vt:lpstr>
      <vt:lpstr>Times New Roman</vt:lpstr>
      <vt:lpstr>Wingdings</vt:lpstr>
      <vt:lpstr>Orbit</vt:lpstr>
      <vt:lpstr>圣经阐述：如何解释和应用圣经- 9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</dc:title>
  <dc:creator>dell</dc:creator>
  <cp:lastModifiedBy>Iho Tree</cp:lastModifiedBy>
  <cp:revision>1490</cp:revision>
  <dcterms:created xsi:type="dcterms:W3CDTF">1998-11-23T20:04:09Z</dcterms:created>
  <dcterms:modified xsi:type="dcterms:W3CDTF">2024-09-03T02:07:52Z</dcterms:modified>
</cp:coreProperties>
</file>